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5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0F57B-3B56-4ABB-A7B3-B2362167BE88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B8032-0B1E-45ED-BC86-A29210B9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8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30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94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52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898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74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1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7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 descr="Droplets-S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913775" y="2943357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452390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4441350" y="2943357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5"/>
          </p:nvPr>
        </p:nvSpPr>
        <p:spPr>
          <a:xfrm>
            <a:off x="7973299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6"/>
          </p:nvPr>
        </p:nvSpPr>
        <p:spPr>
          <a:xfrm>
            <a:off x="7973299" y="2943357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23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1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7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2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828A0-9AAD-4EDE-9F8E-7C9ECE8BEC3F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CC1E8-986D-40AA-A124-F24B79FD8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3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 descr="Science Lab"/>
          <p:cNvPicPr preferRelativeResize="0"/>
          <p:nvPr/>
        </p:nvPicPr>
        <p:blipFill rotWithShape="1">
          <a:blip r:embed="rId3">
            <a:alphaModFix/>
          </a:blip>
          <a:srcRect l="12754" r="25901"/>
          <a:stretch/>
        </p:blipFill>
        <p:spPr>
          <a:xfrm>
            <a:off x="1028343" y="618517"/>
            <a:ext cx="6139725" cy="5629884"/>
          </a:xfrm>
          <a:prstGeom prst="roundRect">
            <a:avLst>
              <a:gd name="adj" fmla="val 298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3512127" y="640833"/>
            <a:ext cx="8036409" cy="157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PRE-HISTORY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OF STS</a:t>
            </a:r>
            <a:endParaRPr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7699664" y="2367095"/>
            <a:ext cx="3848872" cy="3597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-1143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rPr>
              <a:t>What is Science/the scientific method?</a:t>
            </a:r>
            <a:endParaRPr sz="2400" b="1" i="0" u="none" strike="noStrike" cap="none" dirty="0">
              <a:solidFill>
                <a:schemeClr val="dk1"/>
              </a:solidFill>
              <a:latin typeface="Arial Rounded MT Bold" panose="020F0704030504030204" pitchFamily="34" charset="0"/>
              <a:ea typeface="Twentieth Century"/>
              <a:cs typeface="Twentieth Century"/>
              <a:sym typeface="Twentieth Century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 Rounded MT Bold" panose="020F0704030504030204" pitchFamily="34" charset="0"/>
              <a:ea typeface="Twentieth Century"/>
              <a:cs typeface="Twentieth Century"/>
              <a:sym typeface="Twentieth Century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rPr>
              <a:t>What is Technology?</a:t>
            </a:r>
            <a:endParaRPr sz="2400" b="1" i="0" u="none" strike="noStrike" cap="none" dirty="0">
              <a:solidFill>
                <a:schemeClr val="dk1"/>
              </a:solidFill>
              <a:latin typeface="Arial Rounded MT Bold" panose="020F0704030504030204" pitchFamily="34" charset="0"/>
              <a:ea typeface="Twentieth Century"/>
              <a:cs typeface="Twentieth Century"/>
              <a:sym typeface="Twentieth Century"/>
            </a:endParaRPr>
          </a:p>
          <a:p>
            <a:pPr marL="114300" marR="0" lvl="1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 Rounded MT Bold" panose="020F0704030504030204" pitchFamily="34" charset="0"/>
              <a:ea typeface="Twentieth Century"/>
              <a:cs typeface="Twentieth Century"/>
              <a:sym typeface="Twentieth Century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rPr>
              <a:t>How does STS come into this?</a:t>
            </a:r>
            <a:endParaRPr sz="2400" b="1" i="0" u="none" strike="noStrike" cap="none" dirty="0">
              <a:solidFill>
                <a:schemeClr val="dk1"/>
              </a:solidFill>
              <a:latin typeface="Arial Rounded MT Bold" panose="020F0704030504030204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70029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‘Social Darwinism’</a:t>
            </a:r>
            <a:endParaRPr lang="en-US" sz="48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r="239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25" y="2192481"/>
            <a:ext cx="3932237" cy="3054927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200" dirty="0" smtClean="0">
                <a:latin typeface="Arial Rounded MT Bold" panose="020F0704030504030204" pitchFamily="34" charset="0"/>
              </a:rPr>
              <a:t>Phrenology</a:t>
            </a:r>
          </a:p>
          <a:p>
            <a:endParaRPr lang="en-US" sz="4200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200" dirty="0" smtClean="0">
                <a:latin typeface="Arial Rounded MT Bold" panose="020F0704030504030204" pitchFamily="34" charset="0"/>
              </a:rPr>
              <a:t>Eugenics</a:t>
            </a:r>
            <a:endParaRPr lang="en-US" sz="1200" dirty="0" smtClean="0"/>
          </a:p>
          <a:p>
            <a:pPr algn="ctr"/>
            <a:r>
              <a:rPr lang="en-US" sz="1200" dirty="0" smtClean="0"/>
              <a:t>Source:</a:t>
            </a:r>
          </a:p>
          <a:p>
            <a:pPr algn="ctr"/>
            <a:r>
              <a:rPr lang="en-US" sz="1200" dirty="0"/>
              <a:t>https://www.sahistory.org.za/sites/default/files/4184365.png</a:t>
            </a:r>
          </a:p>
        </p:txBody>
      </p:sp>
    </p:spTree>
    <p:extLst>
      <p:ext uri="{BB962C8B-B14F-4D97-AF65-F5344CB8AC3E}">
        <p14:creationId xmlns:p14="http://schemas.microsoft.com/office/powerpoint/2010/main" val="202936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 Rounded MT Bold" panose="020F0704030504030204" pitchFamily="34" charset="0"/>
              </a:rPr>
              <a:t>The Science of Race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65" y="862444"/>
            <a:ext cx="6026726" cy="510193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Example</a:t>
            </a:r>
            <a:r>
              <a:rPr lang="en-US" sz="2600" dirty="0" smtClean="0">
                <a:latin typeface="Arial Rounded MT Bold" panose="020F0704030504030204" pitchFamily="34" charset="0"/>
              </a:rPr>
              <a:t>: a 19</a:t>
            </a:r>
            <a:r>
              <a:rPr lang="en-US" sz="2600" baseline="30000" dirty="0" smtClean="0">
                <a:latin typeface="Arial Rounded MT Bold" panose="020F0704030504030204" pitchFamily="34" charset="0"/>
              </a:rPr>
              <a:t>th</a:t>
            </a:r>
            <a:r>
              <a:rPr lang="en-US" sz="2600" dirty="0" smtClean="0">
                <a:latin typeface="Arial Rounded MT Bold" panose="020F0704030504030204" pitchFamily="34" charset="0"/>
              </a:rPr>
              <a:t> century American chart linking evolution and race</a:t>
            </a:r>
            <a:endParaRPr lang="en-US" sz="2600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Contributors</a:t>
            </a:r>
            <a:r>
              <a:rPr lang="en-US" sz="2600" dirty="0" smtClean="0">
                <a:latin typeface="Arial Rounded MT Bold" panose="020F0704030504030204" pitchFamily="34" charset="0"/>
              </a:rPr>
              <a:t>: Natural scientists, Anthropologists, Administrators/Policy-makers</a:t>
            </a:r>
          </a:p>
          <a:p>
            <a:pPr marL="285750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 Rounded MT Bold" panose="020F0704030504030204" pitchFamily="34" charset="0"/>
              </a:rPr>
              <a:t>Source:</a:t>
            </a:r>
          </a:p>
          <a:p>
            <a:r>
              <a:rPr lang="en-US" sz="1200" dirty="0">
                <a:latin typeface="Arial Rounded MT Bold" panose="020F0704030504030204" pitchFamily="34" charset="0"/>
              </a:rPr>
              <a:t>https://www.facinghistory.org/resource-library/image/nineteenth-century-evolution-chart</a:t>
            </a:r>
          </a:p>
        </p:txBody>
      </p:sp>
    </p:spTree>
    <p:extLst>
      <p:ext uri="{BB962C8B-B14F-4D97-AF65-F5344CB8AC3E}">
        <p14:creationId xmlns:p14="http://schemas.microsoft.com/office/powerpoint/2010/main" val="190611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dirty="0">
                <a:latin typeface="Arial Rounded MT Bold" panose="020F0704030504030204" pitchFamily="34" charset="0"/>
              </a:rPr>
              <a:t>THE SECRET OF SCIENCE : STANDARDS &amp; NORMS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1. POSITIVIST ET AL</a:t>
            </a:r>
            <a:endParaRPr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body" idx="2"/>
          </p:nvPr>
        </p:nvSpPr>
        <p:spPr>
          <a:xfrm>
            <a:off x="913775" y="2943357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SCIENCE IS ABOUT </a:t>
            </a:r>
            <a:endParaRPr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1) SUMMARIZING </a:t>
            </a:r>
            <a:r>
              <a:rPr lang="en-US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OBSERVATIONS</a:t>
            </a:r>
            <a:endParaRPr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2) </a:t>
            </a:r>
            <a:r>
              <a:rPr lang="en-US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PREDICTING</a:t>
            </a:r>
            <a:r>
              <a:rPr lang="en-US" sz="1800" dirty="0">
                <a:latin typeface="Arial Rounded MT Bold" panose="020F0704030504030204" pitchFamily="34" charset="0"/>
              </a:rPr>
              <a:t> EVENTS ACCURATELY</a:t>
            </a:r>
            <a:endParaRPr sz="1800" dirty="0">
              <a:latin typeface="Arial Rounded MT Bold" panose="020F0704030504030204" pitchFamily="34" charset="0"/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3"/>
          </p:nvPr>
        </p:nvSpPr>
        <p:spPr>
          <a:xfrm>
            <a:off x="4452390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2. REALIST</a:t>
            </a:r>
            <a:endParaRPr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body" idx="4"/>
          </p:nvPr>
        </p:nvSpPr>
        <p:spPr>
          <a:xfrm>
            <a:off x="4441350" y="2943357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SCIENCE IS ABOUT PROGRESS TOWARDS </a:t>
            </a:r>
            <a:r>
              <a:rPr lang="en-US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TRUTH</a:t>
            </a:r>
            <a:endParaRPr sz="18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5"/>
          </p:nvPr>
        </p:nvSpPr>
        <p:spPr>
          <a:xfrm>
            <a:off x="7973299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3. FUNCTIONALIST</a:t>
            </a:r>
            <a:endParaRPr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6"/>
          </p:nvPr>
        </p:nvSpPr>
        <p:spPr>
          <a:xfrm>
            <a:off x="7973299" y="2943357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 smtClean="0">
                <a:latin typeface="Arial Rounded MT Bold" panose="020F0704030504030204" pitchFamily="34" charset="0"/>
              </a:rPr>
              <a:t>1) THE </a:t>
            </a:r>
            <a:r>
              <a:rPr lang="en-US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SOCIAL FUNCTION </a:t>
            </a:r>
            <a:r>
              <a:rPr lang="en-US" sz="1800" dirty="0">
                <a:latin typeface="Arial Rounded MT Bold" panose="020F0704030504030204" pitchFamily="34" charset="0"/>
              </a:rPr>
              <a:t>OF SCIENCE IS “THE ACCUMULATION OF CERTIFIABLE KNOWLEDGE” </a:t>
            </a:r>
            <a:r>
              <a:rPr lang="en-US" sz="1800" dirty="0" smtClean="0">
                <a:latin typeface="Arial Rounded MT Bold" panose="020F0704030504030204" pitchFamily="34" charset="0"/>
              </a:rPr>
              <a:t>&amp;</a:t>
            </a: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 smtClean="0">
                <a:latin typeface="Arial Rounded MT Bold" panose="020F0704030504030204" pitchFamily="34" charset="0"/>
              </a:rPr>
              <a:t>2)</a:t>
            </a:r>
            <a:r>
              <a:rPr lang="en-US" sz="1800" dirty="0" smtClean="0">
                <a:latin typeface="Arial Rounded MT Bold" panose="020F0704030504030204" pitchFamily="34" charset="0"/>
              </a:rPr>
              <a:t> </a:t>
            </a:r>
            <a:r>
              <a:rPr lang="en-US" sz="1800" dirty="0">
                <a:latin typeface="Arial Rounded MT Bold" panose="020F0704030504030204" pitchFamily="34" charset="0"/>
              </a:rPr>
              <a:t>IT “REWARDS” PEOPLE WHO FOLLOW THIS PRINCIPLE</a:t>
            </a:r>
            <a:endParaRPr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6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913776" y="609600"/>
            <a:ext cx="5506157" cy="125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Twentieth Century"/>
              <a:buNone/>
            </a:pPr>
            <a:r>
              <a:rPr lang="en-US" sz="40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TECHNOLOGY</a:t>
            </a:r>
            <a:endParaRPr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34" name="Google Shape;234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785" r="11785"/>
          <a:stretch/>
        </p:blipFill>
        <p:spPr>
          <a:xfrm>
            <a:off x="6672361" y="609601"/>
            <a:ext cx="4007801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913794" y="2632854"/>
            <a:ext cx="550613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700" dirty="0"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“…A RELATIVELY STRAIGHTFORWARD </a:t>
            </a:r>
            <a:r>
              <a:rPr lang="en-US" sz="1700" dirty="0">
                <a:solidFill>
                  <a:srgbClr val="FF0000"/>
                </a:solidFill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APPLICATION</a:t>
            </a:r>
            <a:r>
              <a:rPr lang="en-US" sz="1700" dirty="0"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 OF SCIENCE</a:t>
            </a:r>
            <a:r>
              <a:rPr lang="en-US" sz="1700" dirty="0" smtClean="0"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”?</a:t>
            </a:r>
            <a:endParaRPr sz="1700" dirty="0"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700" dirty="0">
              <a:latin typeface="Arial Rounded MT Bold" panose="020F0704030504030204" pitchFamily="34" charset="0"/>
              <a:ea typeface="Overlock"/>
              <a:cs typeface="Overlock"/>
              <a:sym typeface="Overlock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700" dirty="0"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STS: SCIENCE AND TECHNOLOGY STUDIES </a:t>
            </a:r>
            <a:endParaRPr sz="1700"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700" i="1" dirty="0"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AND </a:t>
            </a:r>
            <a:endParaRPr sz="1700" i="1"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700" dirty="0">
                <a:latin typeface="Arial Rounded MT Bold" panose="020F0704030504030204" pitchFamily="34" charset="0"/>
                <a:ea typeface="Overlock"/>
                <a:cs typeface="Overlock"/>
                <a:sym typeface="Overlock"/>
              </a:rPr>
              <a:t>SCIENCE, TECHNOLOGY AND SOCIETY</a:t>
            </a:r>
            <a:endParaRPr sz="1700" dirty="0">
              <a:latin typeface="Arial Rounded MT Bold" panose="020F0704030504030204" pitchFamily="34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700" dirty="0">
              <a:latin typeface="Arial Rounded MT Bold" panose="020F0704030504030204" pitchFamily="34" charset="0"/>
              <a:ea typeface="Overlock"/>
              <a:cs typeface="Overlock"/>
              <a:sym typeface="Overlock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1700" dirty="0">
                <a:latin typeface="Arial Rounded MT Bold" panose="020F0704030504030204" pitchFamily="34" charset="0"/>
              </a:rPr>
              <a:t>(SISMONDO, 8- 9)</a:t>
            </a:r>
            <a:r>
              <a:rPr lang="en-US" dirty="0"/>
              <a:t>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97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MARTIN HEIDEGGER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en-US" sz="2800" dirty="0" smtClean="0">
                <a:latin typeface="Arial Rounded MT Bold" panose="020F0704030504030204" pitchFamily="34" charset="0"/>
              </a:rPr>
              <a:t>Philosopher</a:t>
            </a:r>
            <a:br>
              <a:rPr lang="en-US" sz="2800" dirty="0" smtClean="0">
                <a:latin typeface="Arial Rounded MT Bold" panose="020F0704030504030204" pitchFamily="34" charset="0"/>
              </a:rPr>
            </a:br>
            <a:r>
              <a:rPr lang="en-US" sz="2800" dirty="0" smtClean="0">
                <a:latin typeface="Arial Rounded MT Bold" panose="020F0704030504030204" pitchFamily="34" charset="0"/>
              </a:rPr>
              <a:t>(1889-1976)</a:t>
            </a:r>
            <a:endParaRPr lang="en-US" sz="28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90" y="987425"/>
            <a:ext cx="3456196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571500" indent="-342900">
              <a:buSzPts val="2000"/>
              <a:buFont typeface="Arial" panose="020B0604020202020204" pitchFamily="34" charset="0"/>
              <a:buChar char="•"/>
            </a:pPr>
            <a:endParaRPr lang="en-US" sz="2400" dirty="0" smtClean="0">
              <a:latin typeface="Arial Rounded MT Bold" panose="020F0704030504030204" pitchFamily="34" charset="0"/>
            </a:endParaRPr>
          </a:p>
          <a:p>
            <a:pPr marL="571500" indent="-342900">
              <a:buSzPts val="2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MODERN </a:t>
            </a:r>
            <a:r>
              <a:rPr lang="en-US" sz="2400" dirty="0" smtClean="0">
                <a:latin typeface="Arial Rounded MT Bold" panose="020F0704030504030204" pitchFamily="34" charset="0"/>
              </a:rPr>
              <a:t>TECHNOLOGY  VS  TRADITIONAL </a:t>
            </a:r>
            <a:r>
              <a:rPr lang="en-US" sz="2400" dirty="0" smtClean="0">
                <a:latin typeface="Arial Rounded MT Bold" panose="020F0704030504030204" pitchFamily="34" charset="0"/>
              </a:rPr>
              <a:t>CRAFT</a:t>
            </a:r>
            <a:endParaRPr lang="en-US" sz="2400" dirty="0">
              <a:latin typeface="Arial Rounded MT Bold" panose="020F0704030504030204" pitchFamily="34" charset="0"/>
            </a:endParaRPr>
          </a:p>
          <a:p>
            <a:pPr marL="571500" indent="-342900">
              <a:buSzPts val="2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“OBJECTIFYING</a:t>
            </a:r>
            <a:r>
              <a:rPr lang="en-US" sz="2400" dirty="0">
                <a:latin typeface="Arial Rounded MT Bold" panose="020F0704030504030204" pitchFamily="34" charset="0"/>
              </a:rPr>
              <a:t>”  VS  “</a:t>
            </a:r>
            <a:r>
              <a:rPr lang="en-US" sz="2400" dirty="0" smtClean="0">
                <a:latin typeface="Arial Rounded MT Bold" panose="020F0704030504030204" pitchFamily="34" charset="0"/>
              </a:rPr>
              <a:t>INDIVIDUALIZING”</a:t>
            </a:r>
          </a:p>
          <a:p>
            <a:pPr marL="571500" indent="-342900">
              <a:buSzPts val="2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Rounded MT Bold" panose="020F0704030504030204" pitchFamily="34" charset="0"/>
              </a:rPr>
              <a:t>OBJECTS  </a:t>
            </a:r>
            <a:r>
              <a:rPr lang="en-US" sz="2400" dirty="0">
                <a:latin typeface="Arial Rounded MT Bold" panose="020F0704030504030204" pitchFamily="34" charset="0"/>
              </a:rPr>
              <a:t>VS THINGS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6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sz="36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LEWIS </a:t>
            </a:r>
            <a:r>
              <a:rPr lang="en-US" sz="36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MUMFORD</a:t>
            </a:r>
            <a:br>
              <a:rPr lang="en-US" sz="36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</a:br>
            <a:r>
              <a:rPr lang="en-US" sz="2700" dirty="0" smtClean="0">
                <a:latin typeface="Arial Rounded MT Bold" panose="020F0704030504030204" pitchFamily="34" charset="0"/>
              </a:rPr>
              <a:t>Urban Studies</a:t>
            </a:r>
            <a:br>
              <a:rPr lang="en-US" sz="2700" dirty="0" smtClean="0">
                <a:latin typeface="Arial Rounded MT Bold" panose="020F0704030504030204" pitchFamily="34" charset="0"/>
              </a:rPr>
            </a:br>
            <a:r>
              <a:rPr lang="en-US" sz="2700" dirty="0" smtClean="0">
                <a:latin typeface="Arial Rounded MT Bold" panose="020F0704030504030204" pitchFamily="34" charset="0"/>
              </a:rPr>
              <a:t>(1895-1990)</a:t>
            </a:r>
            <a:r>
              <a:rPr lang="en-US" sz="2700" dirty="0">
                <a:latin typeface="Arial Rounded MT Bold" panose="020F0704030504030204" pitchFamily="34" charset="0"/>
              </a:rPr>
              <a:t/>
            </a:r>
            <a:br>
              <a:rPr lang="en-US" sz="2700" dirty="0">
                <a:latin typeface="Arial Rounded MT Bold" panose="020F0704030504030204" pitchFamily="34" charset="0"/>
              </a:rPr>
            </a:br>
            <a:endParaRPr lang="en-US" sz="27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4" b="2307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571500" lvl="0" indent="-342900" algn="l">
              <a:buSzPts val="2000"/>
              <a:buFont typeface="Wingdings" panose="05000000000000000000" pitchFamily="2" charset="2"/>
              <a:buChar char="§"/>
            </a:pPr>
            <a:endParaRPr lang="en-US" sz="2400" dirty="0" smtClean="0">
              <a:latin typeface="Arial Rounded MT Bold" panose="020F0704030504030204" pitchFamily="34" charset="0"/>
            </a:endParaRPr>
          </a:p>
          <a:p>
            <a:pPr marL="571500" lvl="0" indent="-342900" algn="l">
              <a:buSzPts val="2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 Rounded MT Bold" panose="020F0704030504030204" pitchFamily="34" charset="0"/>
              </a:rPr>
              <a:t>POLYTECHNICS vs. MONOTECHNICS</a:t>
            </a:r>
          </a:p>
          <a:p>
            <a:pPr marL="571500" lvl="0" indent="-342900" algn="l">
              <a:buSzPts val="2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 Rounded MT Bold" panose="020F0704030504030204" pitchFamily="34" charset="0"/>
              </a:rPr>
              <a:t>“TOOLS </a:t>
            </a:r>
            <a:r>
              <a:rPr lang="en-US" sz="2400" dirty="0">
                <a:latin typeface="Arial Rounded MT Bold" panose="020F0704030504030204" pitchFamily="34" charset="0"/>
              </a:rPr>
              <a:t>OF LIFE” </a:t>
            </a:r>
            <a:r>
              <a:rPr lang="en-US" sz="2400" dirty="0" smtClean="0">
                <a:latin typeface="Arial Rounded MT Bold" panose="020F0704030504030204" pitchFamily="34" charset="0"/>
              </a:rPr>
              <a:t>vs. </a:t>
            </a:r>
            <a:r>
              <a:rPr lang="en-US" sz="2400" dirty="0">
                <a:latin typeface="Arial Rounded MT Bold" panose="020F0704030504030204" pitchFamily="34" charset="0"/>
              </a:rPr>
              <a:t>“MEGA </a:t>
            </a:r>
            <a:r>
              <a:rPr lang="en-US" sz="2400" dirty="0" smtClean="0">
                <a:latin typeface="Arial Rounded MT Bold" panose="020F0704030504030204" pitchFamily="34" charset="0"/>
              </a:rPr>
              <a:t>MACHINES”</a:t>
            </a:r>
          </a:p>
          <a:p>
            <a:pPr marL="571500" lvl="0" indent="-342900" algn="l">
              <a:buSzPts val="2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 Rounded MT Bold" panose="020F0704030504030204" pitchFamily="34" charset="0"/>
              </a:rPr>
              <a:t>ENABLE </a:t>
            </a:r>
            <a:r>
              <a:rPr lang="en-US" sz="2400" dirty="0">
                <a:latin typeface="Arial Rounded MT Bold" panose="020F0704030504030204" pitchFamily="34" charset="0"/>
              </a:rPr>
              <a:t>HUMAN LIFE </a:t>
            </a:r>
            <a:r>
              <a:rPr lang="en-US" sz="2400" dirty="0" smtClean="0">
                <a:latin typeface="Arial Rounded MT Bold" panose="020F0704030504030204" pitchFamily="34" charset="0"/>
              </a:rPr>
              <a:t>vs.</a:t>
            </a:r>
            <a:r>
              <a:rPr lang="en-US" sz="2400" dirty="0" smtClean="0">
                <a:latin typeface="Arial Rounded MT Bold" panose="020F0704030504030204" pitchFamily="34" charset="0"/>
              </a:rPr>
              <a:t> </a:t>
            </a:r>
            <a:r>
              <a:rPr lang="en-US" sz="2400" dirty="0">
                <a:latin typeface="Arial Rounded MT Bold" panose="020F0704030504030204" pitchFamily="34" charset="0"/>
              </a:rPr>
              <a:t>“DEHUMANIZING” TECH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Twentieth Century"/>
              <a:buNone/>
            </a:pPr>
            <a:r>
              <a:rPr lang="en-US" sz="18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SCIENCE AND TECHNOLOGY STUDIES (STS) STARTS FROM AN ASSUMPTION THAT SCIENCE AND TECHNOLOGY ARE THOROUGHLY SOCIAL ACTIVITIES. THEY ARE SOCIAL IN THAT SCIENTISTS AND ENGINEERS ARE ALWAYS MEMBERS OF COMMUNITIES…</a:t>
            </a:r>
            <a:endParaRPr sz="18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1" name="Google Shape;251;p30" descr="Science Lab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364" r="1" b="2"/>
          <a:stretch/>
        </p:blipFill>
        <p:spPr>
          <a:xfrm>
            <a:off x="8861" y="10"/>
            <a:ext cx="6924201" cy="6857990"/>
          </a:xfrm>
          <a:prstGeom prst="rect">
            <a:avLst/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52" name="Google Shape;252;p30"/>
          <p:cNvSpPr txBox="1">
            <a:spLocks noGrp="1"/>
          </p:cNvSpPr>
          <p:nvPr>
            <p:ph type="body" idx="1"/>
          </p:nvPr>
        </p:nvSpPr>
        <p:spPr>
          <a:xfrm>
            <a:off x="7676709" y="4165600"/>
            <a:ext cx="3487479" cy="139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400" dirty="0">
                <a:latin typeface="Arial Rounded MT Bold" panose="020F0704030504030204" pitchFamily="34" charset="0"/>
              </a:rPr>
              <a:t>IN ADDITION, SCIENCE AND TECHNOLOGY ARE ARENAS IN WHICH </a:t>
            </a:r>
            <a:r>
              <a:rPr lang="en-US" sz="14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RHETORICAL WORK</a:t>
            </a:r>
            <a:r>
              <a:rPr lang="en-US" sz="1400" dirty="0">
                <a:latin typeface="Arial Rounded MT Bold" panose="020F0704030504030204" pitchFamily="34" charset="0"/>
              </a:rPr>
              <a:t> IS CRUCIAL (10- 11) </a:t>
            </a:r>
            <a:endParaRPr sz="1400" dirty="0">
              <a:solidFill>
                <a:srgbClr val="7F7F7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0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913775" y="1687286"/>
            <a:ext cx="3935688" cy="94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en-US" dirty="0">
                <a:latin typeface="Arial Rounded MT Bold" panose="020F0704030504030204" pitchFamily="34" charset="0"/>
              </a:rPr>
              <a:t>KEYWORDS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2"/>
          </p:nvPr>
        </p:nvSpPr>
        <p:spPr>
          <a:xfrm>
            <a:off x="913776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rgbClr val="C00000"/>
              </a:solidFill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ANTI-ESSENTIALIST</a:t>
            </a:r>
            <a:endParaRPr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ARTIFACT</a:t>
            </a:r>
            <a:endParaRPr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PROCESS</a:t>
            </a:r>
            <a:endParaRPr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SOCIAL CONSTRUCTION </a:t>
            </a:r>
            <a:r>
              <a:rPr lang="en-US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(OF KNOWLEDGE, TECHNOLOGY </a:t>
            </a:r>
            <a:r>
              <a:rPr lang="en-US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etc.)</a:t>
            </a:r>
            <a:endParaRPr dirty="0">
              <a:latin typeface="Arial Rounded MT Bold" panose="020F0704030504030204" pitchFamily="3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MATERIAL WORLD</a:t>
            </a:r>
            <a:endParaRPr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9" name="Google Shape;259;p31" descr="Science Lab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364" r="1" b="2"/>
          <a:stretch/>
        </p:blipFill>
        <p:spPr>
          <a:xfrm>
            <a:off x="5561329" y="609600"/>
            <a:ext cx="5233354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28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263</Words>
  <Application>Microsoft Office PowerPoint</Application>
  <PresentationFormat>Widescreen</PresentationFormat>
  <Paragraphs>63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Calibri</vt:lpstr>
      <vt:lpstr>Calibri Light</vt:lpstr>
      <vt:lpstr>Overlock</vt:lpstr>
      <vt:lpstr>Twentieth Century</vt:lpstr>
      <vt:lpstr>Wingdings</vt:lpstr>
      <vt:lpstr>Office Theme</vt:lpstr>
      <vt:lpstr>PRE-HISTORY OF STS</vt:lpstr>
      <vt:lpstr>‘Social Darwinism’</vt:lpstr>
      <vt:lpstr>The Science of Race</vt:lpstr>
      <vt:lpstr>THE SECRET OF SCIENCE : STANDARDS &amp; NORMS</vt:lpstr>
      <vt:lpstr>TECHNOLOGY</vt:lpstr>
      <vt:lpstr>MARTIN HEIDEGGER Philosopher (1889-1976)</vt:lpstr>
      <vt:lpstr>LEWIS MUMFORD Urban Studies (1895-1990) </vt:lpstr>
      <vt:lpstr>SCIENCE AND TECHNOLOGY STUDIES (STS) STARTS FROM AN ASSUMPTION THAT SCIENCE AND TECHNOLOGY ARE THOROUGHLY SOCIAL ACTIVITIES. THEY ARE SOCIAL IN THAT SCIENTISTS AND ENGINEERS ARE ALWAYS MEMBERS OF COMMUNITIES…</vt:lpstr>
      <vt:lpstr>KEYWORDS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PREHISTORY OF STS</dc:title>
  <dc:creator>SJ</dc:creator>
  <cp:lastModifiedBy>SJ</cp:lastModifiedBy>
  <cp:revision>17</cp:revision>
  <dcterms:created xsi:type="dcterms:W3CDTF">2022-08-02T05:07:43Z</dcterms:created>
  <dcterms:modified xsi:type="dcterms:W3CDTF">2022-08-03T12:24:23Z</dcterms:modified>
</cp:coreProperties>
</file>